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8" r:id="rId5"/>
    <p:sldId id="259" r:id="rId6"/>
    <p:sldId id="260" r:id="rId7"/>
    <p:sldId id="271" r:id="rId8"/>
    <p:sldId id="269" r:id="rId9"/>
    <p:sldId id="275" r:id="rId10"/>
    <p:sldId id="278" r:id="rId11"/>
    <p:sldId id="272" r:id="rId12"/>
    <p:sldId id="274" r:id="rId13"/>
    <p:sldId id="284" r:id="rId14"/>
    <p:sldId id="276" r:id="rId15"/>
    <p:sldId id="285" r:id="rId16"/>
    <p:sldId id="283" r:id="rId17"/>
    <p:sldId id="282" r:id="rId18"/>
    <p:sldId id="277" r:id="rId19"/>
    <p:sldId id="280" r:id="rId20"/>
    <p:sldId id="265" r:id="rId21"/>
    <p:sldId id="281" r:id="rId22"/>
    <p:sldId id="287" r:id="rId23"/>
    <p:sldId id="286" r:id="rId24"/>
    <p:sldId id="299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97" r:id="rId35"/>
    <p:sldId id="263" r:id="rId36"/>
    <p:sldId id="300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20" y="1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Cooley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John_Tuke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_Fourier_transform" TargetMode="External"/><Relationship Id="rId7" Type="http://schemas.openxmlformats.org/officeDocument/2006/relationships/hyperlink" Target="https://youtu.be/iTMn0Kt18tg?si=ALvBGdbRHAhiaNpE" TargetMode="External"/><Relationship Id="rId2" Type="http://schemas.openxmlformats.org/officeDocument/2006/relationships/hyperlink" Target="https://blog.faradars.org/%D8%AA%D8%A8%D8%AF%DB%8C%D9%84-%D9%81%D9%88%D8%B1%DB%8C%D9%87-%D8%B3%D8%B1%DB%8C%D8%B9-ff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youtube.com/watch?v=nmgFG7PUHfo" TargetMode="External"/><Relationship Id="rId5" Type="http://schemas.openxmlformats.org/officeDocument/2006/relationships/hyperlink" Target="https://www.dsp-weimich.com/digital-signal-processing/fast-fourier-transform-fft-and-their-c-realizations-using-the-octave-gnu-tool/" TargetMode="External"/><Relationship Id="rId4" Type="http://schemas.openxmlformats.org/officeDocument/2006/relationships/hyperlink" Target="https://en.wikipedia.org/wiki/Butterfly_diagram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9" y="938162"/>
            <a:ext cx="4428523" cy="498167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69210" y="2804830"/>
            <a:ext cx="1873783" cy="1169552"/>
            <a:chOff x="2969210" y="2851485"/>
            <a:chExt cx="1873783" cy="116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014243" y="2851485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FFT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69210" y="3713260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</a:t>
              </a: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lgorithm</a:t>
              </a:r>
              <a:endPara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7" y="2022471"/>
            <a:ext cx="5762749" cy="178985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Fast Fourier Transform</a:t>
            </a:r>
            <a:endParaRPr lang="en-US" sz="42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6"/>
            <a:ext cx="5908158" cy="24913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Algorithm design and analysis</a:t>
            </a:r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Mahdi </a:t>
            </a:r>
            <a:r>
              <a:rPr lang="en-US" sz="1600" dirty="0" err="1" smtClean="0"/>
              <a:t>Mahdavi</a:t>
            </a:r>
            <a:r>
              <a:rPr lang="en-US" sz="1600" dirty="0" smtClean="0"/>
              <a:t> </a:t>
            </a:r>
            <a:r>
              <a:rPr lang="en-US" sz="1600" dirty="0" err="1" smtClean="0"/>
              <a:t>Mortazavi</a:t>
            </a:r>
            <a:endParaRPr lang="en-US" sz="1600" dirty="0" smtClean="0"/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Mohsen </a:t>
            </a:r>
            <a:r>
              <a:rPr lang="en-US" sz="1600" dirty="0" err="1" smtClean="0"/>
              <a:t>Razavi</a:t>
            </a:r>
            <a:r>
              <a:rPr lang="en-US" sz="1600" dirty="0" smtClean="0"/>
              <a:t> </a:t>
            </a:r>
            <a:r>
              <a:rPr lang="en-US" sz="1600" dirty="0" err="1" smtClean="0"/>
              <a:t>Zadegan</a:t>
            </a:r>
            <a:r>
              <a:rPr lang="en-US" sz="1600" dirty="0" smtClean="0"/>
              <a:t> </a:t>
            </a:r>
            <a:r>
              <a:rPr lang="en-US" sz="1600" dirty="0" err="1" smtClean="0"/>
              <a:t>Jahromi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69471" y="235101"/>
            <a:ext cx="306198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/>
                <a:solidFill>
                  <a:schemeClr val="accent3"/>
                </a:solidFill>
              </a:rPr>
              <a:t>IN THE NAME OF ALLAH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Perhaps the most important reason for using the Fourier transform is </a:t>
                </a:r>
                <a:r>
                  <a:rPr lang="en-US" b="1" dirty="0">
                    <a:effectLst/>
                  </a:rPr>
                  <a:t>to </a:t>
                </a:r>
                <a:r>
                  <a:rPr lang="en-US" b="1" dirty="0" smtClean="0">
                    <a:effectLst/>
                  </a:rPr>
                  <a:t>reduce or remove the Noise (</a:t>
                </a:r>
                <a:r>
                  <a:rPr lang="en-US" b="1" dirty="0" err="1" smtClean="0">
                    <a:effectLst/>
                  </a:rPr>
                  <a:t>denoising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/>
                  <a:t>.</a:t>
                </a:r>
                <a:r>
                  <a:rPr lang="fa-IR" dirty="0" smtClean="0"/>
                  <a:t>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signal processing, </a:t>
                </a:r>
                <a:r>
                  <a:rPr lang="en-US" b="1" dirty="0"/>
                  <a:t>Noise</a:t>
                </a:r>
                <a:r>
                  <a:rPr lang="en-US" dirty="0"/>
                  <a:t> is a general term</a:t>
                </a:r>
                <a:r>
                  <a:rPr lang="fa-IR" dirty="0"/>
                  <a:t> </a:t>
                </a:r>
                <a:r>
                  <a:rPr lang="en-US" dirty="0" smtClean="0"/>
                  <a:t>for </a:t>
                </a:r>
                <a:r>
                  <a:rPr lang="en-US" dirty="0"/>
                  <a:t>unwanted (in general, unknown) modifications that a signal may suffer during capture, storage, transmission, processing, or conversion. </a:t>
                </a:r>
                <a:endParaRPr lang="en-US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Two of the best ways </a:t>
                </a:r>
                <a:r>
                  <a:rPr lang="en-US" dirty="0"/>
                  <a:t>to remove signal </a:t>
                </a:r>
                <a:r>
                  <a:rPr lang="en-US" dirty="0" smtClean="0"/>
                  <a:t>noise (</a:t>
                </a:r>
                <a:r>
                  <a:rPr lang="en-US" dirty="0" err="1" smtClean="0"/>
                  <a:t>denoising</a:t>
                </a:r>
                <a:r>
                  <a:rPr lang="en-US" dirty="0"/>
                  <a:t>)</a:t>
                </a:r>
                <a:r>
                  <a:rPr lang="en-US" dirty="0" smtClean="0"/>
                  <a:t> are </a:t>
                </a:r>
                <a:r>
                  <a:rPr lang="en-US" b="1" dirty="0" smtClean="0"/>
                  <a:t>Modulation </a:t>
                </a:r>
                <a:r>
                  <a:rPr lang="en-US" dirty="0" smtClean="0"/>
                  <a:t>and </a:t>
                </a:r>
                <a:r>
                  <a:rPr lang="en-US" b="1" dirty="0" smtClean="0"/>
                  <a:t>Filtering</a:t>
                </a:r>
                <a:r>
                  <a:rPr lang="en-US" dirty="0" smtClean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Modulation is </a:t>
                </a:r>
                <a:r>
                  <a:rPr lang="en-US" b="1" dirty="0"/>
                  <a:t>the encoding of </a:t>
                </a:r>
                <a:r>
                  <a:rPr lang="en-US" b="1" dirty="0" smtClean="0"/>
                  <a:t>information of a signal </a:t>
                </a:r>
                <a:r>
                  <a:rPr lang="en-US" b="1" dirty="0"/>
                  <a:t>in a carrier </a:t>
                </a:r>
                <a:r>
                  <a:rPr lang="en-US" b="1" dirty="0" smtClean="0"/>
                  <a:t>wave</a:t>
                </a:r>
                <a:r>
                  <a:rPr lang="fa-IR" b="1" dirty="0" smtClean="0"/>
                  <a:t> </a:t>
                </a:r>
                <a:r>
                  <a:rPr lang="en-US" b="1" dirty="0" smtClean="0"/>
                  <a:t>by </a:t>
                </a:r>
                <a:r>
                  <a:rPr lang="en-US" b="1" dirty="0"/>
                  <a:t>varying</a:t>
                </a:r>
                <a:r>
                  <a:rPr lang="fa-IR" b="1" dirty="0"/>
                  <a:t> </a:t>
                </a:r>
                <a:r>
                  <a:rPr lang="en-US" b="1" dirty="0" smtClean="0"/>
                  <a:t>(</a:t>
                </a:r>
                <a:r>
                  <a:rPr lang="en-US" b="1" dirty="0"/>
                  <a:t>usually increasing) </a:t>
                </a:r>
                <a:r>
                  <a:rPr lang="en-US" b="1" dirty="0" smtClean="0"/>
                  <a:t>one of </a:t>
                </a:r>
                <a:r>
                  <a:rPr lang="en-US" b="1" dirty="0"/>
                  <a:t>the </a:t>
                </a:r>
                <a:r>
                  <a:rPr lang="en-US" b="1" dirty="0" smtClean="0"/>
                  <a:t>characteristics </a:t>
                </a:r>
                <a:r>
                  <a:rPr lang="en-US" b="1" dirty="0"/>
                  <a:t>of </a:t>
                </a:r>
                <a:r>
                  <a:rPr lang="en-US" b="1" dirty="0" smtClean="0"/>
                  <a:t>our signal </a:t>
                </a:r>
                <a:r>
                  <a:rPr lang="en-US" b="1" dirty="0"/>
                  <a:t>wave; </a:t>
                </a:r>
                <a:endParaRPr lang="en-US" b="1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effectLst/>
                  </a:rPr>
                  <a:t>Wave characteristics</a:t>
                </a:r>
                <a:r>
                  <a:rPr lang="en-US" dirty="0" smtClean="0">
                    <a:effectLst/>
                  </a:rPr>
                  <a:t>: Amplitude, Frequency, Wavelength, </a:t>
                </a:r>
                <a:r>
                  <a:rPr lang="en-US" dirty="0">
                    <a:effectLst/>
                  </a:rPr>
                  <a:t>Time </a:t>
                </a:r>
                <a:r>
                  <a:rPr lang="en-US" dirty="0" smtClean="0">
                    <a:effectLst/>
                  </a:rPr>
                  <a:t>Period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and Speed; Speed of a ways =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effectLst/>
                  </a:rPr>
                  <a:t> Wavelength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effectLst/>
                  </a:rPr>
                  <a:t>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One of the best modulations is </a:t>
                </a:r>
                <a:r>
                  <a:rPr lang="en-US" b="1" dirty="0" smtClean="0"/>
                  <a:t>Frequency Modulation (FM)</a:t>
                </a:r>
                <a:r>
                  <a:rPr lang="en-US" dirty="0" smtClean="0"/>
                  <a:t>; As you know, </a:t>
                </a:r>
                <a:r>
                  <a:rPr lang="en-US" dirty="0"/>
                  <a:t>most music is played through FM (Frequency Modulation) </a:t>
                </a:r>
                <a:r>
                  <a:rPr lang="en-US" dirty="0" smtClean="0"/>
                  <a:t>radio in which we call </a:t>
                </a:r>
                <a:r>
                  <a:rPr lang="en-US" b="1" dirty="0" smtClean="0"/>
                  <a:t>FM wave</a:t>
                </a:r>
                <a:r>
                  <a:rPr lang="en-US" dirty="0" smtClean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3" y="1334984"/>
                <a:ext cx="10896688" cy="5416978"/>
              </a:xfrm>
              <a:blipFill>
                <a:blip r:embed="rId2"/>
                <a:stretch>
                  <a:fillRect l="-559" t="-675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16749"/>
            <a:ext cx="10143729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Applications </a:t>
            </a:r>
            <a:r>
              <a:rPr lang="en-US" b="0" dirty="0"/>
              <a:t>of Fourier Transform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Advantages</a:t>
            </a:r>
            <a:r>
              <a:rPr lang="en-US" dirty="0" smtClean="0"/>
              <a:t> </a:t>
            </a:r>
            <a:r>
              <a:rPr lang="en-US" b="0" dirty="0" smtClean="0"/>
              <a:t>of </a:t>
            </a:r>
            <a:r>
              <a:rPr lang="en-US" dirty="0"/>
              <a:t>F</a:t>
            </a:r>
            <a:r>
              <a:rPr lang="en-US" dirty="0" smtClean="0"/>
              <a:t>requency </a:t>
            </a:r>
            <a:r>
              <a:rPr lang="en-US" dirty="0"/>
              <a:t>M</a:t>
            </a:r>
            <a:r>
              <a:rPr lang="en-US" dirty="0" smtClean="0"/>
              <a:t>odulation </a:t>
            </a:r>
            <a:r>
              <a:rPr lang="en-US" b="0" dirty="0" smtClean="0"/>
              <a:t>(FM)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>
                    <a:effectLst/>
                  </a:rPr>
                  <a:t>Frequency modulation (FM) </a:t>
                </a:r>
                <a:r>
                  <a:rPr lang="en-US" b="1" dirty="0">
                    <a:effectLst/>
                  </a:rPr>
                  <a:t>is the encoding of information in a carrier wave by </a:t>
                </a:r>
                <a:r>
                  <a:rPr lang="en-US" b="1" dirty="0" smtClean="0">
                    <a:effectLst/>
                  </a:rPr>
                  <a:t>varying</a:t>
                </a:r>
                <a:r>
                  <a:rPr lang="fa-IR" b="1" dirty="0" smtClean="0">
                    <a:effectLst/>
                  </a:rPr>
                  <a:t> </a:t>
                </a:r>
                <a:r>
                  <a:rPr lang="en-US" b="1" dirty="0" smtClean="0">
                    <a:effectLst/>
                  </a:rPr>
                  <a:t>(usually increasing) </a:t>
                </a:r>
                <a:r>
                  <a:rPr lang="en-US" b="1" dirty="0">
                    <a:effectLst/>
                  </a:rPr>
                  <a:t>the frequency of the </a:t>
                </a:r>
                <a:r>
                  <a:rPr lang="en-US" b="1" dirty="0" smtClean="0">
                    <a:effectLst/>
                  </a:rPr>
                  <a:t>wave</a:t>
                </a:r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:endParaRPr lang="en-US" sz="24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</a:t>
                </a:r>
                <a:r>
                  <a:rPr lang="en-US" dirty="0"/>
                  <a:t>radio transmission, frequency modulation has a good advantage over </a:t>
                </a:r>
                <a:r>
                  <a:rPr lang="en-US" dirty="0" smtClean="0"/>
                  <a:t>other modulation</a:t>
                </a:r>
                <a:r>
                  <a:rPr lang="en-US" dirty="0"/>
                  <a:t>;</a:t>
                </a:r>
                <a:r>
                  <a:rPr lang="fa-IR" dirty="0" smtClean="0"/>
                  <a:t> </a:t>
                </a:r>
                <a:r>
                  <a:rPr lang="en-US" dirty="0" smtClean="0"/>
                  <a:t>Actually, Frequency </a:t>
                </a:r>
                <a:r>
                  <a:rPr lang="en-US" dirty="0"/>
                  <a:t>Modulation decreases the noise</a:t>
                </a:r>
                <a:r>
                  <a:rPr lang="en-US" dirty="0" smtClean="0"/>
                  <a:t>; hence</a:t>
                </a:r>
                <a:r>
                  <a:rPr lang="en-US" dirty="0"/>
                  <a:t>, there is a significant increase in the </a:t>
                </a:r>
                <a:r>
                  <a:rPr lang="en-US" b="1" dirty="0" smtClean="0"/>
                  <a:t>signal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to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noise ratio (SNR)*; </a:t>
                </a:r>
                <a:r>
                  <a:rPr lang="en-US" dirty="0" smtClean="0"/>
                  <a:t>Meaning </a:t>
                </a:r>
                <a:r>
                  <a:rPr lang="en-US" dirty="0"/>
                  <a:t>it will reject radio frequency interferences much better than </a:t>
                </a:r>
                <a:r>
                  <a:rPr lang="en-US" dirty="0" smtClean="0"/>
                  <a:t>other modulations.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It </a:t>
                </a:r>
                <a:r>
                  <a:rPr lang="en-US" dirty="0"/>
                  <a:t>also reduces the interference by the adjacent channels through guard </a:t>
                </a:r>
                <a:r>
                  <a:rPr lang="en-US" dirty="0" smtClean="0"/>
                  <a:t>bands. 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/>
                  </a:rPr>
                  <a:t>Due to this </a:t>
                </a:r>
                <a:r>
                  <a:rPr lang="en-US" dirty="0">
                    <a:effectLst/>
                  </a:rPr>
                  <a:t>major reasons, most </a:t>
                </a:r>
                <a:r>
                  <a:rPr lang="en-US" dirty="0" smtClean="0">
                    <a:effectLst/>
                  </a:rPr>
                  <a:t>music is </a:t>
                </a:r>
                <a:r>
                  <a:rPr lang="en-US" dirty="0">
                    <a:effectLst/>
                  </a:rPr>
                  <a:t>played through </a:t>
                </a:r>
                <a:r>
                  <a:rPr lang="en-US" b="1" dirty="0" smtClean="0">
                    <a:effectLst/>
                  </a:rPr>
                  <a:t>FM (Frequency Modulation) </a:t>
                </a:r>
                <a:r>
                  <a:rPr lang="en-US" dirty="0">
                    <a:effectLst/>
                  </a:rPr>
                  <a:t>radio (compared to other </a:t>
                </a:r>
                <a:r>
                  <a:rPr lang="en-US" dirty="0" smtClean="0">
                    <a:effectLst/>
                  </a:rPr>
                  <a:t>modulations: </a:t>
                </a:r>
                <a:r>
                  <a:rPr lang="en-US" b="1" dirty="0">
                    <a:effectLst/>
                  </a:rPr>
                  <a:t>Amplitude modulation (AM</a:t>
                </a:r>
                <a:r>
                  <a:rPr lang="en-US" b="1" dirty="0" smtClean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Phase modulation (PM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>
                    <a:effectLst/>
                  </a:rPr>
                  <a:t>).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200" dirty="0"/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𝑺𝑵𝑹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𝑺𝒊𝒈𝒏𝒂𝒍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𝑵𝒐𝒊𝒔𝒚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den>
                      </m:f>
                    </m:oMath>
                  </m:oMathPara>
                </a14:m>
                <a:endParaRPr lang="en-US" sz="1200" dirty="0">
                  <a:effectLst/>
                </a:endParaRPr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  <a:blipFill>
                <a:blip r:embed="rId2"/>
                <a:stretch>
                  <a:fillRect l="-550" t="-695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17617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7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r>
              <a:rPr lang="en-US" b="0" dirty="0" smtClean="0"/>
              <a:t>Two Types of </a:t>
            </a:r>
            <a:r>
              <a:rPr lang="en-US" dirty="0" smtClean="0"/>
              <a:t>Modulation</a:t>
            </a:r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49" y="2000838"/>
            <a:ext cx="4603159" cy="435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6" y="2000839"/>
            <a:ext cx="4603162" cy="435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5186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Amplitude Modulation (AM)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idx="1"/>
          </p:nvPr>
        </p:nvSpPr>
        <p:spPr>
          <a:xfrm>
            <a:off x="56542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Frequency Modulation (FM)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68543"/>
            <a:ext cx="11207316" cy="2750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Review of different noise </a:t>
            </a:r>
            <a:r>
              <a:rPr lang="en-US" b="1" dirty="0" smtClean="0"/>
              <a:t>reduction (filtering) methods</a:t>
            </a:r>
            <a:r>
              <a:rPr lang="en-US" b="1" dirty="0"/>
              <a:t>;</a:t>
            </a:r>
            <a:r>
              <a:rPr lang="en-US" b="1" dirty="0" smtClean="0"/>
              <a:t> Low</a:t>
            </a:r>
            <a:r>
              <a:rPr lang="en-US" b="1" dirty="0"/>
              <a:t>, Band and High pass filters. </a:t>
            </a:r>
            <a:r>
              <a:rPr lang="en-US" sz="1800" dirty="0" smtClean="0"/>
              <a:t>In signal processing, </a:t>
            </a:r>
            <a:r>
              <a:rPr lang="en-US" sz="1800" dirty="0"/>
              <a:t>n</a:t>
            </a:r>
            <a:r>
              <a:rPr lang="en-US" sz="1800" dirty="0" smtClean="0"/>
              <a:t>oise </a:t>
            </a:r>
            <a:r>
              <a:rPr lang="en-US" sz="1800" dirty="0"/>
              <a:t>reduction can be achieved in both the time domain as well as frequency </a:t>
            </a:r>
            <a:r>
              <a:rPr lang="en-US" sz="1800" dirty="0" smtClean="0"/>
              <a:t>domain; </a:t>
            </a:r>
            <a:r>
              <a:rPr lang="en-US" sz="1800" dirty="0"/>
              <a:t>In case of the latter, Fourier Transform or Wavelet Transform of the observed signal is obtained and subsequently an appropriate filter is </a:t>
            </a:r>
            <a:r>
              <a:rPr lang="en-US" sz="1800" dirty="0" smtClean="0"/>
              <a:t>applied</a:t>
            </a:r>
            <a:r>
              <a:rPr lang="en-US" sz="1800" dirty="0"/>
              <a:t>. A way to </a:t>
            </a:r>
            <a:r>
              <a:rPr lang="en-US" sz="1800" dirty="0" err="1"/>
              <a:t>denoising</a:t>
            </a:r>
            <a:r>
              <a:rPr lang="en-US" sz="1800" dirty="0"/>
              <a:t> a signal is removing the noised points in frequency domain; How? With using low, band and high pass filters with an index frequency and reject lower or higher frequencies than index frequency (or reject signals between two index frequencies).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67083"/>
            <a:ext cx="9900449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81" y="3844942"/>
            <a:ext cx="7430216" cy="2711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sz="2000" dirty="0" smtClean="0"/>
                  <a:t>Charts are in the frequency </a:t>
                </a:r>
                <a:r>
                  <a:rPr lang="en-US" sz="2000" dirty="0"/>
                  <a:t>domain (continuous</a:t>
                </a:r>
                <a:r>
                  <a:rPr lang="en-US" sz="2000" dirty="0" smtClean="0"/>
                  <a:t>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the Angular </a:t>
                </a:r>
                <a:r>
                  <a:rPr lang="en-US" sz="2000" dirty="0" smtClean="0"/>
                  <a:t>frequency.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 smtClean="0"/>
              </a:p>
              <a:p>
                <a:pPr algn="ctr"/>
                <a:endParaRPr lang="en-US" sz="300" b="1" dirty="0" smtClean="0"/>
              </a:p>
              <a:p>
                <a:pPr algn="ctr"/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smtClean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Period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pPr algn="ctr"/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 smtClean="0"/>
                  <a:t> is frequency.</a:t>
                </a:r>
              </a:p>
            </p:txBody>
          </p:sp>
        </mc:Choice>
        <mc:Fallback xmlns="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  <a:blipFill>
                <a:blip r:embed="rId3"/>
                <a:stretch>
                  <a:fillRect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8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#1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755"/>
            <a:ext cx="10135011" cy="3389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picture with its Fourier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transform (using DFT)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signal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(Amplitude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and Phase)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03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#2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553"/>
            <a:ext cx="10135011" cy="35990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#1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521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#3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" y="2065553"/>
            <a:ext cx="10135011" cy="3700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#2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50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 2 – Algorithm analysis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2" y="3053593"/>
            <a:ext cx="264359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244972">
            <a:off x="8882344" y="5929200"/>
            <a:ext cx="291099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The Butterfly Algorithm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Discrete Fourier transform (DFT) implementation requires high computational resources and time; </a:t>
                </a:r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computational complexity of order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 </a:t>
                </a:r>
                <a:r>
                  <a:rPr lang="en-US" dirty="0" smtClean="0"/>
                  <a:t>signal </a:t>
                </a:r>
                <a:r>
                  <a:rPr lang="en-US" dirty="0"/>
                  <a:t>of size N. This time complexity is very high for a large number of points.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  <a:blipFill>
                <a:blip r:embed="rId2"/>
                <a:stretch>
                  <a:fillRect l="-1002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3" y="2405796"/>
            <a:ext cx="4427345" cy="3950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Disadvantages </a:t>
            </a:r>
            <a:r>
              <a:rPr lang="en-US" b="0" dirty="0"/>
              <a:t>of </a:t>
            </a:r>
            <a:r>
              <a:rPr lang="en-US" b="0" dirty="0" smtClean="0"/>
              <a:t>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sz="2400" b="1" dirty="0"/>
              <a:t>Let's review the Discrete Fourier Transform (DFT) formula. As you can see, it has very high time complexity (for many points</a:t>
            </a:r>
            <a:r>
              <a:rPr lang="en-US" sz="2400" b="1" dirty="0" smtClean="0"/>
              <a:t>) and </a:t>
            </a:r>
            <a:r>
              <a:rPr lang="en-US" sz="2400" b="1" dirty="0"/>
              <a:t>complex </a:t>
            </a:r>
            <a:r>
              <a:rPr lang="en-US" sz="2400" b="1" dirty="0" smtClean="0"/>
              <a:t>calculations.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8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2" y="2228889"/>
            <a:ext cx="7213895" cy="2800374"/>
          </a:xfrm>
          <a:prstGeom prst="round2DiagRect">
            <a:avLst>
              <a:gd name="adj1" fmla="val 1049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Complexity </a:t>
            </a:r>
            <a:r>
              <a:rPr lang="en-US" b="0" dirty="0" smtClean="0"/>
              <a:t>of 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282818" cy="3656541"/>
          </a:xfrm>
        </p:spPr>
        <p:txBody>
          <a:bodyPr/>
          <a:lstStyle/>
          <a:p>
            <a:r>
              <a:rPr lang="en-US" b="1" dirty="0"/>
              <a:t>These </a:t>
            </a:r>
            <a:r>
              <a:rPr lang="en-US" b="1" dirty="0" smtClean="0"/>
              <a:t>transformations (with DFT and IDFT) </a:t>
            </a:r>
            <a:r>
              <a:rPr lang="en-US" b="1" dirty="0"/>
              <a:t>are quite time-consuming and to understand this, we will describe </a:t>
            </a:r>
            <a:r>
              <a:rPr lang="en-US" b="1" dirty="0" smtClean="0"/>
              <a:t>DFT formula in </a:t>
            </a:r>
            <a:r>
              <a:rPr lang="en-US" b="1" dirty="0"/>
              <a:t>more </a:t>
            </a:r>
            <a:r>
              <a:rPr lang="en-US" b="1" dirty="0" smtClean="0"/>
              <a:t>detail: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99583" y="5304317"/>
                <a:ext cx="10793334" cy="1138428"/>
              </a:xfrm>
            </p:spPr>
            <p:txBody>
              <a:bodyPr anchor="t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𝑶𝒓𝒅𝒆𝒓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→(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→(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𝑶𝒓𝒅𝒆𝒓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99583" y="5304317"/>
                <a:ext cx="10793334" cy="1138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5" y="2164360"/>
            <a:ext cx="3269022" cy="2969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71251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1 – Signal analysis</a:t>
            </a: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5869422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Discrete signals</a:t>
            </a:r>
            <a:endParaRPr lang="fa-IR" dirty="0" smtClean="0"/>
          </a:p>
          <a:p>
            <a:pPr lvl="0"/>
            <a:r>
              <a:rPr lang="en-US" dirty="0" smtClean="0"/>
              <a:t>Fourier Transform (FT)</a:t>
            </a:r>
          </a:p>
          <a:p>
            <a:pPr lvl="0"/>
            <a:r>
              <a:rPr lang="en-US" dirty="0" smtClean="0"/>
              <a:t>Discrete Fourier Transform (DFT)</a:t>
            </a:r>
          </a:p>
          <a:p>
            <a:pPr lvl="0"/>
            <a:r>
              <a:rPr lang="en-US" dirty="0" smtClean="0"/>
              <a:t>Applications of Fourier Transform (Frequency modulation (FM) and noise reduction (filtering))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9" y="8389"/>
            <a:ext cx="5588000" cy="6858000"/>
          </a:xfrm>
          <a:ln>
            <a:noFill/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Contents – Part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Fast Fourier Transform (FFT)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Fast </a:t>
            </a:r>
            <a:r>
              <a:rPr lang="en-US" dirty="0"/>
              <a:t>Fourier Transform (FFT)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600" dirty="0" smtClean="0"/>
                  <a:t>Often in </a:t>
                </a:r>
                <a:r>
                  <a:rPr lang="en-US" sz="1600" b="1" dirty="0"/>
                  <a:t>Digital Signal Processing </a:t>
                </a:r>
                <a:r>
                  <a:rPr lang="en-US" sz="1600" dirty="0"/>
                  <a:t>applications it is necessary to estimate the signal spectrum, or vice versa, knowing the signal spectrum calculate the signal </a:t>
                </a:r>
                <a:r>
                  <a:rPr lang="en-US" sz="1600" dirty="0" smtClean="0"/>
                  <a:t>itself.</a:t>
                </a:r>
                <a:r>
                  <a:rPr lang="fa-IR" sz="1600" dirty="0" smtClean="0"/>
                  <a:t> </a:t>
                </a:r>
                <a:r>
                  <a:rPr lang="en-US" sz="1600" dirty="0" smtClean="0"/>
                  <a:t>For </a:t>
                </a:r>
                <a:r>
                  <a:rPr lang="en-US" sz="1600" dirty="0"/>
                  <a:t>this purpose digital technology uses the Discrete Fourier Transform (DFT) and Inverse Discrete Fourier </a:t>
                </a:r>
                <a:r>
                  <a:rPr lang="en-US" sz="1600" dirty="0" smtClean="0"/>
                  <a:t>Transform (IDFT</a:t>
                </a:r>
                <a:r>
                  <a:rPr lang="en-US" sz="1600" dirty="0"/>
                  <a:t>), which are described by </a:t>
                </a:r>
                <a:r>
                  <a:rPr lang="en-US" sz="1600" dirty="0" smtClean="0"/>
                  <a:t>formulas of DFT and IDFT.</a:t>
                </a:r>
                <a:endParaRPr lang="fa-IR" sz="1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b="1" dirty="0" smtClean="0"/>
                  <a:t>Fast </a:t>
                </a:r>
                <a:r>
                  <a:rPr lang="en-US" b="1" dirty="0"/>
                  <a:t>Fourier </a:t>
                </a:r>
                <a:r>
                  <a:rPr lang="en-US" b="1" dirty="0" smtClean="0"/>
                  <a:t>Transform</a:t>
                </a:r>
                <a:r>
                  <a:rPr lang="en-US" dirty="0"/>
                  <a:t> (</a:t>
                </a:r>
                <a:r>
                  <a:rPr lang="en-US" b="1" dirty="0"/>
                  <a:t>FFT</a:t>
                </a:r>
                <a:r>
                  <a:rPr lang="en-US" dirty="0"/>
                  <a:t>) is </a:t>
                </a:r>
                <a:r>
                  <a:rPr lang="en-US" dirty="0" smtClean="0"/>
                  <a:t>an</a:t>
                </a:r>
                <a:r>
                  <a:rPr lang="fa-IR" dirty="0" smtClean="0"/>
                  <a:t> </a:t>
                </a:r>
                <a:r>
                  <a:rPr lang="en-US" dirty="0" smtClean="0"/>
                  <a:t>algorithm that </a:t>
                </a:r>
                <a:r>
                  <a:rPr lang="en-US" dirty="0"/>
                  <a:t>computes </a:t>
                </a:r>
                <a:r>
                  <a:rPr lang="en-US" dirty="0" smtClean="0"/>
                  <a:t>the discrete Fourier transform (DFT)</a:t>
                </a:r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dirty="0"/>
                  <a:t>a sequence, or its inverse (IDFT</a:t>
                </a:r>
                <a:r>
                  <a:rPr lang="en-US" dirty="0" smtClean="0"/>
                  <a:t>); 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An </a:t>
                </a:r>
                <a:r>
                  <a:rPr lang="en-US" sz="1800" dirty="0"/>
                  <a:t>FFT rapidly computes such transformations by factorizing the DFT matrix into </a:t>
                </a:r>
                <a:r>
                  <a:rPr lang="en-US" sz="1800" dirty="0" smtClean="0"/>
                  <a:t> a </a:t>
                </a:r>
                <a:r>
                  <a:rPr lang="en-US" sz="1800" dirty="0"/>
                  <a:t>product of sparse (mostly zero) factors. As a result, it manages to reduce the complexity of computing the DFT </a:t>
                </a:r>
                <a:r>
                  <a:rPr lang="en-US" sz="1800" dirty="0" smtClean="0"/>
                  <a:t>from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to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which </a:t>
                </a:r>
                <a:r>
                  <a:rPr lang="en-US" sz="1800" dirty="0"/>
                  <a:t>arises </a:t>
                </a:r>
                <a:r>
                  <a:rPr lang="en-US" sz="1800" dirty="0" smtClean="0"/>
                  <a:t>if </a:t>
                </a:r>
                <a:r>
                  <a:rPr lang="en-US" sz="1800" dirty="0"/>
                  <a:t>we simplify the definition of DFT, </a:t>
                </a:r>
                <a:r>
                  <a:rPr lang="en-US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is the data size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The </a:t>
                </a:r>
                <a:r>
                  <a:rPr lang="en-US" sz="1800" dirty="0"/>
                  <a:t>difference in speed can be enormous, especially for long data sets where 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800" dirty="0"/>
                  <a:t> may be in the thousands or millions. many FFT algorithms are much </a:t>
                </a:r>
                <a:r>
                  <a:rPr lang="en-US" sz="1800" dirty="0" smtClean="0"/>
                  <a:t>   more </a:t>
                </a:r>
                <a:r>
                  <a:rPr lang="en-US" sz="1800" dirty="0"/>
                  <a:t>accurate than evaluating the DFT definition directly or indirectly</a:t>
                </a:r>
                <a:r>
                  <a:rPr lang="en-US" sz="1800" dirty="0" smtClean="0"/>
                  <a:t>. </a:t>
                </a:r>
                <a:endParaRPr lang="fa-IR" sz="1800" dirty="0" smtClean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There </a:t>
                </a:r>
                <a:r>
                  <a:rPr lang="en-US" sz="1800" dirty="0">
                    <a:effectLst/>
                  </a:rPr>
                  <a:t>are many different FFT algorithms based on a wide range of published </a:t>
                </a:r>
                <a:r>
                  <a:rPr lang="en-US" sz="1800" dirty="0" smtClean="0">
                    <a:effectLst/>
                  </a:rPr>
                  <a:t>theories; 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Here we review one of them that named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Butterfly</a:t>
                </a:r>
                <a:r>
                  <a:rPr lang="en-US" sz="18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1800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Algorithm (using Divide &amp; Conquer)</a:t>
                </a:r>
                <a:r>
                  <a:rPr lang="fa-IR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</a:t>
                </a:r>
                <a:endParaRPr lang="en-US" sz="1800" b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  <a:blipFill>
                <a:blip r:embed="rId2"/>
                <a:stretch>
                  <a:fillRect l="-486" t="-362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2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Comparison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𝑵𝒍𝒐𝒈𝑵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  <a:blipFill>
                <a:blip r:embed="rId2"/>
                <a:stretch>
                  <a:fillRect l="-532" t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Fast Fourier Transform (FFT)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678" y="209028"/>
            <a:ext cx="11150408" cy="1147969"/>
          </a:xfrm>
        </p:spPr>
        <p:txBody>
          <a:bodyPr/>
          <a:lstStyle/>
          <a:p>
            <a:r>
              <a:rPr lang="en-US" b="0" dirty="0"/>
              <a:t>Comparison of </a:t>
            </a:r>
            <a:r>
              <a:rPr lang="en-US" dirty="0" smtClean="0"/>
              <a:t>Complexities</a:t>
            </a:r>
            <a:endParaRPr lang="en-US" b="0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86" y="1985827"/>
            <a:ext cx="6667992" cy="4272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3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Butterfly </a:t>
            </a:r>
            <a:r>
              <a:rPr lang="en-US" b="0" dirty="0" smtClean="0"/>
              <a:t>algorithm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1" y="1360153"/>
            <a:ext cx="11493339" cy="1877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</a:rPr>
              <a:t>In the context of </a:t>
            </a:r>
            <a:r>
              <a:rPr lang="en-US" sz="1800" b="1" dirty="0">
                <a:effectLst/>
              </a:rPr>
              <a:t>fast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Fourier transform algorithms</a:t>
            </a:r>
            <a:r>
              <a:rPr lang="en-US" sz="1800" dirty="0">
                <a:effectLst/>
              </a:rPr>
              <a:t>, a </a:t>
            </a:r>
            <a:r>
              <a:rPr lang="en-US" sz="1800" b="1" dirty="0">
                <a:effectLst/>
              </a:rPr>
              <a:t>butterfly</a:t>
            </a:r>
            <a:r>
              <a:rPr lang="en-US" sz="1800" dirty="0">
                <a:effectLst/>
              </a:rPr>
              <a:t> is a portion of the computation that combines the results of smaller discrete Fourier transforms (DFTs) into a larger DFT, or vice versa (breaking a larger DFT up into </a:t>
            </a:r>
            <a:r>
              <a:rPr lang="en-US" sz="1800" dirty="0" err="1">
                <a:effectLst/>
              </a:rPr>
              <a:t>subtransforms</a:t>
            </a:r>
            <a:r>
              <a:rPr lang="en-US" sz="1800" dirty="0">
                <a:effectLst/>
              </a:rPr>
              <a:t>). 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name </a:t>
            </a:r>
            <a:r>
              <a:rPr lang="en-US" sz="18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"butterfly"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comes from the shape of the data-flow diagram in the </a:t>
            </a:r>
            <a:r>
              <a:rPr lang="fa-IR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radix-2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case, as described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the first slide of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 2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>
                <a:effectLst/>
              </a:rPr>
              <a:t>The earliest </a:t>
            </a:r>
            <a:r>
              <a:rPr lang="en-US" sz="1800" dirty="0" smtClean="0">
                <a:effectLst/>
              </a:rPr>
              <a:t>occurrence</a:t>
            </a:r>
            <a:r>
              <a:rPr lang="fa-IR" sz="1800" dirty="0" smtClean="0">
                <a:effectLst/>
              </a:rPr>
              <a:t>         </a:t>
            </a:r>
            <a:r>
              <a:rPr lang="en-US" sz="1800" dirty="0" smtClean="0">
                <a:effectLst/>
              </a:rPr>
              <a:t> </a:t>
            </a:r>
            <a:r>
              <a:rPr lang="en-US" sz="1800" dirty="0">
                <a:effectLst/>
              </a:rPr>
              <a:t>in print </a:t>
            </a:r>
            <a:r>
              <a:rPr lang="en-US" sz="1800" dirty="0" smtClean="0">
                <a:effectLst/>
              </a:rPr>
              <a:t>of</a:t>
            </a:r>
            <a:r>
              <a:rPr lang="fa-IR" sz="1800" dirty="0" smtClean="0">
                <a:effectLst/>
              </a:rPr>
              <a:t> </a:t>
            </a:r>
            <a:r>
              <a:rPr lang="en-US" sz="1800" dirty="0" smtClean="0">
                <a:effectLst/>
              </a:rPr>
              <a:t>the </a:t>
            </a:r>
            <a:r>
              <a:rPr lang="en-US" sz="1800" dirty="0">
                <a:effectLst/>
              </a:rPr>
              <a:t>term is thought to be in </a:t>
            </a:r>
            <a:r>
              <a:rPr lang="en-US" sz="1800" dirty="0" smtClean="0">
                <a:effectLst/>
              </a:rPr>
              <a:t>a </a:t>
            </a:r>
            <a:r>
              <a:rPr lang="en-US" sz="1800" dirty="0">
                <a:effectLst/>
              </a:rPr>
              <a:t>1969 MIT technical report</a:t>
            </a:r>
            <a:r>
              <a:rPr lang="en-US" sz="1800" dirty="0" smtClean="0">
                <a:effectLst/>
              </a:rPr>
              <a:t>.</a:t>
            </a:r>
            <a:endParaRPr lang="fa-IR" sz="1800" dirty="0" smtClean="0"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800" dirty="0" smtClean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1" y="3422708"/>
            <a:ext cx="2022561" cy="28522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 rot="21244972">
            <a:off x="9566781" y="5768470"/>
            <a:ext cx="2177109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James William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Cooley</a:t>
            </a:r>
          </a:p>
          <a:p>
            <a:pPr algn="ctr"/>
            <a:r>
              <a:rPr lang="en-US" sz="1600" b="1" dirty="0">
                <a:ln w="0"/>
                <a:solidFill>
                  <a:schemeClr val="tx1"/>
                </a:solidFill>
              </a:rPr>
              <a:t>1926 – </a:t>
            </a:r>
            <a:r>
              <a:rPr lang="en-US" sz="1600" b="1" dirty="0" smtClean="0">
                <a:ln w="0"/>
                <a:solidFill>
                  <a:schemeClr val="tx1"/>
                </a:solidFill>
              </a:rPr>
              <a:t>2016</a:t>
            </a:r>
            <a:endParaRPr lang="en-US" sz="1600" b="1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</p:spPr>
            <p:txBody>
              <a:bodyPr anchor="ctr"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Most commonly, the term "butterfly" appears in the context of the Cooley–Tukey FFT algorithm, which recursively breaks down a DFT of composite size</a:t>
                </a:r>
                <a:r>
                  <a:rPr lang="fa-IR" sz="18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fa-IR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fa-IR" sz="18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smaller transforms </a:t>
                </a:r>
                <a:r>
                  <a:rPr lang="en-US" sz="1800" dirty="0">
                    <a:effectLst/>
                  </a:rPr>
                  <a:t>of size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is the "radix" of the transform. </a:t>
                </a:r>
                <a:r>
                  <a:rPr lang="en-US" sz="1800" dirty="0" smtClean="0">
                    <a:effectLst/>
                  </a:rPr>
                  <a:t>These </a:t>
                </a:r>
                <a:r>
                  <a:rPr lang="en-US" sz="1800" dirty="0">
                    <a:effectLst/>
                  </a:rPr>
                  <a:t>smaller DFTs are then combined via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b="1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butterflies</a:t>
                </a:r>
                <a:r>
                  <a:rPr lang="en-US" sz="1800" dirty="0">
                    <a:effectLst/>
                  </a:rPr>
                  <a:t>. </a:t>
                </a:r>
                <a:endParaRPr lang="fa-IR" sz="1800" dirty="0" smtClean="0">
                  <a:effectLst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The </a:t>
                </a:r>
                <a:r>
                  <a:rPr lang="en-US" sz="1800" b="1" dirty="0">
                    <a:effectLst/>
                  </a:rPr>
                  <a:t>Cooley-Tukey </a:t>
                </a:r>
                <a:r>
                  <a:rPr lang="en-US" sz="1800" dirty="0">
                    <a:effectLst/>
                  </a:rPr>
                  <a:t>algorithm</a:t>
                </a:r>
                <a:r>
                  <a:rPr lang="en-US" sz="1800" b="1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is named </a:t>
                </a:r>
                <a:r>
                  <a:rPr lang="en-US" sz="1800" dirty="0" smtClean="0">
                    <a:effectLst/>
                  </a:rPr>
                  <a:t>after </a:t>
                </a:r>
                <a:r>
                  <a:rPr lang="en-US" sz="1800" b="1" dirty="0" smtClean="0">
                    <a:effectLst/>
                  </a:rPr>
                  <a:t>James William </a:t>
                </a:r>
                <a:r>
                  <a:rPr lang="en-US" sz="1800" b="1" dirty="0">
                    <a:effectLst/>
                  </a:rPr>
                  <a:t>Cooley </a:t>
                </a:r>
                <a:r>
                  <a:rPr lang="en-US" sz="1800" dirty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John </a:t>
                </a:r>
                <a:r>
                  <a:rPr lang="en-US" b="1" dirty="0" smtClean="0">
                    <a:effectLst/>
                  </a:rPr>
                  <a:t>Tukey</a:t>
                </a:r>
                <a:r>
                  <a:rPr lang="en-US" sz="1800" dirty="0" smtClean="0">
                    <a:effectLst/>
                  </a:rPr>
                  <a:t>.</a:t>
                </a:r>
                <a:r>
                  <a:rPr lang="en-US" sz="1600" dirty="0" smtClean="0"/>
                  <a:t>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3"/>
                  </a:rPr>
                  <a:t>1</a:t>
                </a:r>
                <a:r>
                  <a:rPr lang="en-US" sz="1600" dirty="0" smtClean="0"/>
                  <a:t>][</a:t>
                </a:r>
                <a:r>
                  <a:rPr lang="en-US" sz="1600" dirty="0" smtClean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hlinkClick r:id="rId4"/>
                  </a:rPr>
                  <a:t>2</a:t>
                </a:r>
                <a:r>
                  <a:rPr lang="en-US" sz="1600" dirty="0" smtClean="0"/>
                  <a:t>]</a:t>
                </a:r>
                <a:endParaRPr lang="fa-IR" sz="1600" dirty="0" smtClean="0">
                  <a:effectLst/>
                </a:endParaRPr>
              </a:p>
            </p:txBody>
          </p:sp>
        </mc:Choice>
        <mc:Fallback xmlns="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3081367"/>
                <a:ext cx="6259628" cy="3361625"/>
              </a:xfrm>
              <a:blipFill>
                <a:blip r:embed="rId5"/>
                <a:stretch>
                  <a:fillRect l="-584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70" y="3514987"/>
            <a:ext cx="2291729" cy="2841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 rot="21244972">
            <a:off x="7036452" y="5819290"/>
            <a:ext cx="2508307" cy="645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John Wilder Tukey </a:t>
            </a:r>
            <a:r>
              <a:rPr lang="en-US" b="1" dirty="0" smtClean="0"/>
              <a:t>    1915 </a:t>
            </a:r>
            <a:r>
              <a:rPr lang="en-US" b="1" dirty="0"/>
              <a:t>– </a:t>
            </a:r>
            <a:r>
              <a:rPr lang="en-US" b="1" dirty="0" smtClean="0"/>
              <a:t>2000</a:t>
            </a:r>
            <a:endParaRPr lang="en-US" b="1" dirty="0" smtClean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an </a:t>
            </a:r>
            <a:r>
              <a:rPr lang="en-US" dirty="0" smtClean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Consider this example: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We have </a:t>
                </a:r>
                <a:r>
                  <a:rPr lang="en-US" sz="1800" b="1" dirty="0" smtClean="0">
                    <a:effectLst/>
                  </a:rPr>
                  <a:t>8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1800" dirty="0" smtClean="0">
                    <a:effectLst/>
                  </a:rPr>
                  <a:t>; So the DFT </a:t>
                </a:r>
                <a:r>
                  <a:rPr lang="en-US" sz="1800" dirty="0" smtClean="0"/>
                  <a:t>f</a:t>
                </a:r>
                <a:r>
                  <a:rPr lang="en-US" sz="1800" dirty="0" smtClean="0">
                    <a:effectLst/>
                  </a:rPr>
                  <a:t>ormula becomes like this:</a:t>
                </a:r>
                <a:r>
                  <a:rPr lang="en-US" sz="1800" dirty="0"/>
                  <a:t> </a:t>
                </a: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d>
                          <m:dPr>
                            <m:ctrlPr>
                              <a:rPr lang="pt-BR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𝑛𝑘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Lets separate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16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:endParaRPr lang="en-US" sz="5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 rot="16200000">
            <a:off x="7136456" y="3138603"/>
            <a:ext cx="265223" cy="5947796"/>
          </a:xfrm>
          <a:prstGeom prst="leftBrace">
            <a:avLst>
              <a:gd name="adj1" fmla="val 87408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517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Combining the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are periodic with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800" dirty="0" smtClean="0"/>
                  <a:t>; So lets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and        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 To do this we should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: 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fa-IR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7941435" y="6084958"/>
            <a:ext cx="98163" cy="444621"/>
          </a:xfrm>
          <a:prstGeom prst="leftBrace">
            <a:avLst>
              <a:gd name="adj1" fmla="val 53972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a-I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576" y="6213644"/>
                <a:ext cx="1010213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326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Example to </a:t>
            </a:r>
            <a:r>
              <a:rPr lang="en-US" dirty="0" smtClean="0"/>
              <a:t>Proof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So we will have: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Finally we can using this conjunction, to decrease the complexity of the DFT. Generally we have this (if we have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 smtClean="0"/>
                  <a:t> points):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200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dirty="0" smtClean="0"/>
                  <a:t> must be a power of 2; Why? Refer to Slide 22;</a:t>
                </a:r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68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270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</a:t>
            </a:r>
            <a:r>
              <a:rPr lang="en-US" b="0" dirty="0"/>
              <a:t>m</a:t>
            </a:r>
            <a:r>
              <a:rPr lang="en-US" b="0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then we have this diagram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 smtClean="0"/>
                  <a:t>:</a:t>
                </a: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3" y="2077110"/>
            <a:ext cx="5653898" cy="251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blipFill>
                <a:blip r:embed="rId4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  <m:e/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d>
                                        <m:dPr>
                                          <m:ctrlP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96" y="4801000"/>
                <a:ext cx="6987912" cy="17071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96879" y="2197645"/>
            <a:ext cx="4352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Did you see the Butterfly?!</a:t>
            </a:r>
            <a:endParaRPr lang="en-US" sz="24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34" y="2794878"/>
            <a:ext cx="2643594" cy="3219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04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algorithm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</p:spPr>
            <p:txBody>
              <a:bodyPr anchor="ctr"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600" b="1" dirty="0" smtClean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  <a:blipFill>
                <a:blip r:embed="rId2"/>
                <a:stretch>
                  <a:fillRect l="-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399759"/>
            <a:ext cx="6612473" cy="50682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6544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867690"/>
            <a:ext cx="6708588" cy="54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𝑫𝑭𝑻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𝑪𝒐𝒎𝒑𝒍𝒆𝒙𝒊𝒕𝒚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𝒐𝒓𝒅𝒆𝒓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blipFill>
                <a:blip r:embed="rId3"/>
                <a:stretch>
                  <a:fillRect l="-464" r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2"/>
          <p:cNvPicPr>
            <a:picLocks noGrp="1" noChangeAspect="1"/>
          </p:cNvPicPr>
          <p:nvPr>
            <p:ph sz="half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 b="77341"/>
          <a:stretch/>
        </p:blipFill>
        <p:spPr>
          <a:xfrm>
            <a:off x="518677" y="4739779"/>
            <a:ext cx="3934653" cy="956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063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>
          <a:xfrm>
            <a:off x="6170177" y="1435100"/>
            <a:ext cx="6021821" cy="5422900"/>
          </a:xfrm>
          <a:ln>
            <a:noFill/>
          </a:ln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2 – Algorithm analysis</a:t>
            </a:r>
            <a:endParaRPr lang="en-US" sz="2400" b="1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8453231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Disadvantages of DFT</a:t>
            </a:r>
          </a:p>
          <a:p>
            <a:pPr lvl="0"/>
            <a:r>
              <a:rPr lang="en-US" dirty="0" smtClean="0"/>
              <a:t>Fast Fourier Transform (FFT)</a:t>
            </a:r>
          </a:p>
          <a:p>
            <a:pPr lvl="0"/>
            <a:r>
              <a:rPr lang="en-US" dirty="0" smtClean="0"/>
              <a:t>Butterfly Algorithm (a solution for FFT method)</a:t>
            </a:r>
            <a:endParaRPr lang="en-US" dirty="0"/>
          </a:p>
          <a:p>
            <a:pPr lvl="0"/>
            <a:r>
              <a:rPr lang="en-US" dirty="0" smtClean="0"/>
              <a:t>Code review</a:t>
            </a:r>
          </a:p>
          <a:p>
            <a:pPr lvl="0"/>
            <a:r>
              <a:rPr lang="en-US" dirty="0" smtClean="0"/>
              <a:t>Review some examples</a:t>
            </a:r>
          </a:p>
          <a:p>
            <a:pPr lvl="0"/>
            <a:r>
              <a:rPr lang="en-US" dirty="0" smtClean="0"/>
              <a:t>References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Contents – Part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120040"/>
            <a:ext cx="7655163" cy="660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3600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0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8677" y="4073283"/>
            <a:ext cx="4581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615937"/>
            <a:ext cx="6656703" cy="574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glow rad="635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900" b="1" dirty="0">
                  <a:solidFill>
                    <a:schemeClr val="bg1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𝑼𝒔𝒊𝒏𝒈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𝒎𝒂𝒔𝒕𝒆𝒓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𝒕𝒉𝒆𝒐𝒓𝒆𝒎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𝑵𝒍𝒐𝒈𝑵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1813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0" dirty="0"/>
              <a:t>Review some </a:t>
            </a:r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4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24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𝟎𝟐𝟗𝟒𝟒𝟓𝟔𝟒𝟖𝟏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𝟓𝟓𝟑𝟑𝟕𝟓𝟕𝟐𝟎𝟗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0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𝟏𝟓𝟓𝟎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𝟑𝟗𝟖𝟑𝟏𝟔𝟔𝟐𝟏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≈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𝟐𝟔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𝒎𝒊𝒏</m:t>
                              </m:r>
                            </m:oMath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𝑴𝒐𝒓𝒆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𝒕𝒉𝒂𝒏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𝒉𝒐𝒖𝒓𝒔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!…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𝟎𝟏𝟑𝟓𝟔𝟒𝟓𝟖𝟔𝟔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𝟎𝟓𝟒𝟔𝟔𝟑𝟏𝟖𝟏𝟑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𝟓𝟔𝟑𝟗𝟏𝟒𝟓𝟑𝟕𝟒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𝟐𝟏𝟕𝟖𝟑𝟖𝟎𝟒𝟖𝟗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𝟎𝟎𝟎𝟏𝟏𝟖𝟎𝟏𝟕𝟏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16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𝟑𝟖𝟔𝟗𝟎𝟏𝟖𝟓𝟓𝟒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𝟎𝟎𝟎𝟖𝟔𝟗𝟐𝟕𝟒𝟏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𝟎𝟒𝟔𝟓𝟏𝟐𝟖𝟒𝟐𝟏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800" r="-30081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800" r="-20163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800" r="-105556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800" r="-1064" b="-3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100800" r="-30081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100800" r="-20163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100800" r="-105556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100800" r="-1064" b="-2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202419" r="-30081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202419" r="-20163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202419" r="-105556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202419" r="-1064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300000" r="-30081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300000" r="-20163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300000" r="-105556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300000" r="-1064" b="-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Review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0" y="1495950"/>
            <a:ext cx="11593213" cy="455366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Runtime of different test cases in seconds.</a:t>
            </a: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For each test case, answers are similar up to 10 decimal places.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720" y="3742554"/>
            <a:ext cx="5311516" cy="132703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95126" y="2993793"/>
            <a:ext cx="6161314" cy="3864207"/>
          </a:xfrm>
        </p:spPr>
        <p:txBody>
          <a:bodyPr/>
          <a:lstStyle/>
          <a:p>
            <a:r>
              <a:rPr lang="en-US" sz="2800" b="1" dirty="0" err="1" smtClean="0"/>
              <a:t>Faradars</a:t>
            </a:r>
            <a:r>
              <a:rPr lang="en-US" sz="2800" b="1" dirty="0" smtClean="0"/>
              <a:t> – FFT[</a:t>
            </a:r>
            <a:r>
              <a:rPr lang="en-US" sz="2800" b="1" dirty="0" smtClean="0">
                <a:hlinkClick r:id="rId2"/>
              </a:rPr>
              <a:t>1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Wikipedia – FFT[</a:t>
            </a:r>
            <a:r>
              <a:rPr lang="en-US" sz="2800" b="1" dirty="0" smtClean="0">
                <a:hlinkClick r:id="rId3"/>
              </a:rPr>
              <a:t>1</a:t>
            </a:r>
            <a:r>
              <a:rPr lang="en-US" sz="2800" b="1" dirty="0" smtClean="0"/>
              <a:t>], Butterfly </a:t>
            </a:r>
            <a:r>
              <a:rPr lang="en-US" sz="2800" b="1" dirty="0" err="1" smtClean="0"/>
              <a:t>Alg</a:t>
            </a:r>
            <a:r>
              <a:rPr lang="en-US" sz="2800" b="1" dirty="0" smtClean="0"/>
              <a:t>[</a:t>
            </a:r>
            <a:r>
              <a:rPr lang="en-US" sz="2800" b="1" dirty="0" smtClean="0">
                <a:hlinkClick r:id="rId4"/>
              </a:rPr>
              <a:t>2</a:t>
            </a:r>
            <a:r>
              <a:rPr lang="en-US" sz="2800" b="1" dirty="0" smtClean="0"/>
              <a:t>]</a:t>
            </a:r>
            <a:endParaRPr lang="en-US" sz="2800" b="1" dirty="0"/>
          </a:p>
          <a:p>
            <a:r>
              <a:rPr lang="en-US" sz="2800" b="1" dirty="0" smtClean="0"/>
              <a:t>DSP-</a:t>
            </a:r>
            <a:r>
              <a:rPr lang="en-US" sz="2800" b="1" dirty="0" err="1" smtClean="0"/>
              <a:t>Weimich</a:t>
            </a:r>
            <a:r>
              <a:rPr lang="en-US" sz="2800" b="1" dirty="0" smtClean="0"/>
              <a:t> – Fast Fourier Transform and their C realizations using the octave gnu tool[</a:t>
            </a:r>
            <a:r>
              <a:rPr lang="en-US" sz="2800" b="1" dirty="0" smtClean="0">
                <a:hlinkClick r:id="rId5"/>
              </a:rPr>
              <a:t>1</a:t>
            </a:r>
            <a:r>
              <a:rPr lang="en-US" sz="2800" b="1" dirty="0" smtClean="0"/>
              <a:t>]</a:t>
            </a:r>
            <a:endParaRPr lang="fa-IR" sz="2800" b="1" dirty="0" smtClean="0"/>
          </a:p>
          <a:p>
            <a:r>
              <a:rPr lang="en-US" sz="2800" b="1" dirty="0" err="1"/>
              <a:t>Youtube</a:t>
            </a:r>
            <a:r>
              <a:rPr lang="en-US" sz="2800" b="1" dirty="0"/>
              <a:t> – Most Important Algorithm of all time[</a:t>
            </a:r>
            <a:r>
              <a:rPr lang="en-US" sz="2800" b="1" dirty="0">
                <a:hlinkClick r:id="rId6"/>
              </a:rPr>
              <a:t>1</a:t>
            </a:r>
            <a:r>
              <a:rPr lang="en-US" sz="2800" b="1" dirty="0"/>
              <a:t>], MIT Course about Divide and Conquer for FFT[</a:t>
            </a:r>
            <a:r>
              <a:rPr lang="en-US" sz="2800" b="1" dirty="0">
                <a:hlinkClick r:id="rId7"/>
              </a:rPr>
              <a:t>2</a:t>
            </a:r>
            <a:r>
              <a:rPr lang="en-US" sz="2800" b="1" dirty="0" smtClean="0"/>
              <a:t>]</a:t>
            </a:r>
          </a:p>
          <a:p>
            <a:endParaRPr lang="en-US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99720" y="5069585"/>
            <a:ext cx="5311516" cy="931505"/>
          </a:xfrm>
        </p:spPr>
        <p:txBody>
          <a:bodyPr/>
          <a:lstStyle/>
          <a:p>
            <a:r>
              <a:rPr lang="en-US" dirty="0" smtClean="0"/>
              <a:t>The most used references in this article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8" y="905309"/>
            <a:ext cx="4428523" cy="504738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49309" y="2823788"/>
            <a:ext cx="1873783" cy="1159663"/>
            <a:chOff x="2949309" y="2870443"/>
            <a:chExt cx="1873783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014244" y="2870443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FFT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49309" y="3722329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Algorithm</a:t>
              </a:r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5081049" cy="755506"/>
          </a:xfrm>
        </p:spPr>
        <p:txBody>
          <a:bodyPr/>
          <a:lstStyle/>
          <a:p>
            <a:r>
              <a:rPr lang="en-US" dirty="0" err="1" smtClean="0"/>
              <a:t>Seyed</a:t>
            </a:r>
            <a:r>
              <a:rPr lang="en-US" dirty="0" smtClean="0"/>
              <a:t> Mahdi </a:t>
            </a:r>
            <a:r>
              <a:rPr lang="en-US" dirty="0" err="1" smtClean="0"/>
              <a:t>Mahdavi</a:t>
            </a:r>
            <a:r>
              <a:rPr lang="en-US" dirty="0" smtClean="0"/>
              <a:t> </a:t>
            </a:r>
            <a:r>
              <a:rPr lang="en-US" dirty="0" err="1" smtClean="0"/>
              <a:t>Mortazavi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Seyed</a:t>
            </a:r>
            <a:r>
              <a:rPr lang="en-US" dirty="0" smtClean="0"/>
              <a:t> Mohsen </a:t>
            </a:r>
            <a:r>
              <a:rPr lang="en-US" dirty="0" err="1" smtClean="0"/>
              <a:t>Razavi</a:t>
            </a:r>
            <a:r>
              <a:rPr lang="en-US" dirty="0" smtClean="0"/>
              <a:t> </a:t>
            </a:r>
            <a:r>
              <a:rPr lang="en-US" dirty="0" err="1" smtClean="0"/>
              <a:t>Zadegan</a:t>
            </a:r>
            <a:r>
              <a:rPr lang="en-US" dirty="0" smtClean="0"/>
              <a:t> </a:t>
            </a:r>
            <a:r>
              <a:rPr lang="en-US" dirty="0" err="1" smtClean="0"/>
              <a:t>Jahromi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608957"/>
            <a:ext cx="3847868" cy="106128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repos:</a:t>
            </a:r>
          </a:p>
          <a:p>
            <a:r>
              <a:rPr lang="en-US" dirty="0"/>
              <a:t>https://github.com/theMHD-120/fft</a:t>
            </a:r>
            <a:endParaRPr lang="en-US" dirty="0" smtClean="0"/>
          </a:p>
          <a:p>
            <a:r>
              <a:rPr lang="en-US" dirty="0"/>
              <a:t>https://github.com/MohsenRazavi/fft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375721" y="3829562"/>
            <a:ext cx="447207" cy="76539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22" y="3053593"/>
            <a:ext cx="254467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229" y="575580"/>
            <a:ext cx="8333222" cy="939798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1 – Signal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244972">
            <a:off x="8934836" y="5586096"/>
            <a:ext cx="278877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Joseph Fourier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1768 – 1830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Actually, a </a:t>
                </a:r>
                <a:r>
                  <a:rPr lang="en-US" dirty="0"/>
                  <a:t>discrete signal is only limited in time </a:t>
                </a:r>
                <a:r>
                  <a:rPr lang="en-US" dirty="0" smtClean="0"/>
                  <a:t>(</a:t>
                </a:r>
                <a:r>
                  <a:rPr lang="en-US" dirty="0"/>
                  <a:t>as independent variable), but not limited in value (as dependent </a:t>
                </a:r>
                <a:r>
                  <a:rPr lang="en-US" dirty="0" smtClean="0"/>
                  <a:t>variable).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𝐞𝐩𝐞𝐧𝐝𝐞𝐧𝐭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3173089"/>
                <a:ext cx="5475290" cy="3183261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9" y="3173089"/>
            <a:ext cx="4821672" cy="3174666"/>
          </a:xfrm>
          <a:prstGeom prst="round2DiagRect">
            <a:avLst>
              <a:gd name="adj1" fmla="val 203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Discrete signal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b="0" dirty="0" smtClean="0"/>
              <a:t>signal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discrete signal is a signal (function) that does not have a continuous behavior for all values on the time axis. Actually, the discrete signal is             only limited in time (as independent variable), but not limited in value             (as dependent variable).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special form of this signal is the digital </a:t>
            </a:r>
            <a:r>
              <a:rPr lang="en-US" dirty="0" smtClean="0"/>
              <a:t>signal that </a:t>
            </a:r>
            <a:r>
              <a:rPr lang="en-US" dirty="0"/>
              <a:t>we deal with in computers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Fourier </a:t>
            </a:r>
            <a:r>
              <a:rPr lang="en-US" dirty="0"/>
              <a:t>Transform </a:t>
            </a:r>
            <a:r>
              <a:rPr lang="en-US" b="0" dirty="0" smtClean="0"/>
              <a:t>(FT</a:t>
            </a:r>
            <a:r>
              <a:rPr lang="en-US" b="0" dirty="0"/>
              <a:t>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At first, let’s check the concept of Fourier Transform: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/>
              <a:t>Fourier </a:t>
            </a:r>
            <a:r>
              <a:rPr lang="en-US" sz="1800" b="1" dirty="0"/>
              <a:t>transform </a:t>
            </a:r>
            <a:r>
              <a:rPr lang="en-US" sz="1800" dirty="0"/>
              <a:t>is usually used to convert a signal in the time spectrum to </a:t>
            </a:r>
            <a:r>
              <a:rPr lang="en-US" sz="1800" dirty="0" smtClean="0"/>
              <a:t>        a </a:t>
            </a:r>
            <a:r>
              <a:rPr lang="en-US" sz="1800" dirty="0"/>
              <a:t>signal in the frequency spectrum. Examples of waves in the time spectrum are audio signals, electrical signals, and mechanical </a:t>
            </a:r>
            <a:r>
              <a:rPr lang="en-US" sz="1800" dirty="0" smtClean="0"/>
              <a:t>vibrations.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effectLst/>
              </a:rPr>
              <a:t>The Fourier transform actually uses the principle that </a:t>
            </a:r>
            <a:r>
              <a:rPr lang="en-US" sz="1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any nonlinear function can be represented by an infinite sum of sine waves.</a:t>
            </a:r>
            <a:r>
              <a:rPr lang="en-US" sz="1800" dirty="0" smtClean="0"/>
              <a:t> The image below shows the concept of displaying a signal with the sum of sinusoidal signals.</a:t>
            </a:r>
            <a:endParaRPr lang="en-US" sz="1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 smtClean="0"/>
              <a:t>Fourier transform (FT)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58" y="3856689"/>
            <a:ext cx="5726795" cy="2631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3856689"/>
            <a:ext cx="4949778" cy="2631890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The Fourier transform decomposes a time-domain signal and provides information about the frequencies of all the sine waves needed to construct the time-domain signal.</a:t>
            </a:r>
          </a:p>
        </p:txBody>
      </p:sp>
    </p:spTree>
    <p:extLst>
      <p:ext uri="{BB962C8B-B14F-4D97-AF65-F5344CB8AC3E}">
        <p14:creationId xmlns:p14="http://schemas.microsoft.com/office/powerpoint/2010/main" val="41747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Fourier </a:t>
            </a:r>
            <a:r>
              <a:rPr lang="en-US" dirty="0"/>
              <a:t>transform (FT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Fourier Transform (other examples)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6" y="2560970"/>
            <a:ext cx="5738627" cy="3132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1" y="1675446"/>
            <a:ext cx="5714998" cy="401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2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Discrete </a:t>
            </a:r>
            <a:r>
              <a:rPr lang="en-US" b="0" dirty="0"/>
              <a:t>Fourier Transform (</a:t>
            </a:r>
            <a:r>
              <a:rPr lang="en-US" dirty="0"/>
              <a:t>DFT</a:t>
            </a:r>
            <a:r>
              <a:rPr lang="en-US" b="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/>
                  <a:t>An important concept: </a:t>
                </a:r>
                <a:r>
                  <a:rPr lang="en-US" sz="2400" b="1" dirty="0"/>
                  <a:t>D</a:t>
                </a:r>
                <a:r>
                  <a:rPr lang="en-US" sz="2400" b="1" dirty="0" smtClean="0"/>
                  <a:t>ifferences between Discrete-time Fourier Transform (DTFT) and Discrete </a:t>
                </a:r>
                <a:r>
                  <a:rPr lang="en-US" sz="2400" b="1" dirty="0"/>
                  <a:t>Fourier Transform</a:t>
                </a:r>
                <a:r>
                  <a:rPr lang="en-US" sz="2400" b="1" dirty="0" smtClean="0"/>
                  <a:t> (DFT):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 smtClean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iscrete-time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(DTFT) </a:t>
                </a:r>
                <a:r>
                  <a:rPr lang="en-US" sz="1800" dirty="0"/>
                  <a:t>is the (conventional) </a:t>
                </a:r>
                <a:r>
                  <a:rPr lang="en-US" sz="1800" dirty="0" smtClean="0"/>
                  <a:t>Fourier  transform </a:t>
                </a:r>
                <a:r>
                  <a:rPr lang="en-US" sz="1800" dirty="0"/>
                  <a:t>of a discrete-time signal. Its output is </a:t>
                </a:r>
                <a:r>
                  <a:rPr lang="en-US" sz="1800" dirty="0" smtClean="0"/>
                  <a:t>continuous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frequency </a:t>
                </a:r>
                <a:r>
                  <a:rPr lang="en-US" sz="1800" dirty="0"/>
                  <a:t>and </a:t>
                </a:r>
                <a:r>
                  <a:rPr lang="en-US" sz="1800" dirty="0" smtClean="0"/>
                  <a:t>periodic; For example</a:t>
                </a:r>
                <a:r>
                  <a:rPr lang="en-US" sz="1800" dirty="0"/>
                  <a:t>: to find the spectrum of the sampled </a:t>
                </a:r>
                <a:r>
                  <a:rPr lang="en-US" sz="1800" dirty="0" smtClean="0"/>
                  <a:t>version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𝒌𝑻</m:t>
                        </m:r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</a:t>
                </a:r>
                <a:r>
                  <a:rPr lang="en-US" sz="1800" dirty="0" smtClean="0"/>
                  <a:t>continuous-time signal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a discrete-time signal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</a:t>
                </a:r>
                <a:r>
                  <a:rPr lang="en-US" sz="1800" b="1" dirty="0" smtClean="0"/>
                  <a:t> </a:t>
                </a:r>
                <a:endParaRPr lang="fa-IR" sz="1800" b="1" dirty="0" smtClean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(DFT) </a:t>
                </a:r>
                <a:r>
                  <a:rPr lang="en-US" sz="1800" dirty="0"/>
                  <a:t>can be seen as the sampled </a:t>
                </a:r>
                <a:r>
                  <a:rPr lang="en-US" sz="1800" dirty="0" smtClean="0"/>
                  <a:t>version              </a:t>
                </a:r>
                <a:r>
                  <a:rPr lang="en-US" sz="1800" dirty="0"/>
                  <a:t>(in frequency-domain) of the DTFT output. It's used to calculate the frequency spectrum of a discrete-time signal with a computer, because computers can only handle a finite number of values</a:t>
                </a:r>
                <a:r>
                  <a:rPr lang="en-US" sz="1800" dirty="0" smtClean="0"/>
                  <a:t>. It </a:t>
                </a:r>
                <a:r>
                  <a:rPr lang="en-US" sz="1800" dirty="0"/>
                  <a:t>is periodic as well and can therefore be continued infinitely</a:t>
                </a:r>
                <a:r>
                  <a:rPr lang="en-US" sz="1600" dirty="0"/>
                  <a:t>.</a:t>
                </a:r>
                <a:endParaRPr lang="en-US" sz="1200" dirty="0"/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  <a:blipFill>
                <a:blip r:embed="rId2"/>
                <a:stretch>
                  <a:fillRect l="-826" t="-1333" r="-209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Discrete Fourier Transform (DFT)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77322"/>
              </p:ext>
            </p:extLst>
          </p:nvPr>
        </p:nvGraphicFramePr>
        <p:xfrm>
          <a:off x="621288" y="5067029"/>
          <a:ext cx="10525683" cy="1188720"/>
        </p:xfrm>
        <a:graphic>
          <a:graphicData uri="http://schemas.openxmlformats.org/drawingml/2006/table">
            <a:tbl>
              <a:tblPr firstRow="1" firstCol="1" bandRow="1" bandCol="1">
                <a:tableStyleId>{85BE263C-DBD7-4A20-BB59-AAB30ACAA65A}</a:tableStyleId>
              </a:tblPr>
              <a:tblGrid>
                <a:gridCol w="3508561">
                  <a:extLst>
                    <a:ext uri="{9D8B030D-6E8A-4147-A177-3AD203B41FA5}">
                      <a16:colId xmlns:a16="http://schemas.microsoft.com/office/drawing/2014/main" val="1121878597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1763267411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218098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85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DTFT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Infinite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Continuous, Periodic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Discrete, Finite</a:t>
                      </a:r>
                      <a:endParaRPr lang="en-US" sz="2000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67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32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7778" y="2128078"/>
            <a:ext cx="5475290" cy="538730"/>
          </a:xfrm>
        </p:spPr>
        <p:txBody>
          <a:bodyPr numCol="1" anchor="ctr"/>
          <a:lstStyle/>
          <a:p>
            <a:pPr algn="ctr"/>
            <a:r>
              <a:rPr lang="en-US" dirty="0" smtClean="0"/>
              <a:t>DTFT (and IDTFT) Formula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12" y="2638583"/>
            <a:ext cx="4883807" cy="3730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14445" y="2146117"/>
            <a:ext cx="5475600" cy="538730"/>
          </a:xfrm>
        </p:spPr>
        <p:txBody>
          <a:bodyPr anchor="ctr"/>
          <a:lstStyle/>
          <a:p>
            <a:pPr algn="ctr"/>
            <a:r>
              <a:rPr lang="en-US" dirty="0" smtClean="0"/>
              <a:t>DFT (and IDFT) Formula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2638583"/>
            <a:ext cx="4687448" cy="371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11141820" cy="7473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Differences between the formula of DTFT and DFT                (mathematical review):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Discrete Fourier Transform (DFT)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en-US" b="0" dirty="0" smtClean="0"/>
              <a:t> vs </a:t>
            </a:r>
            <a:r>
              <a:rPr lang="en-US" dirty="0" smtClean="0"/>
              <a:t>DTFT</a:t>
            </a:r>
            <a:r>
              <a:rPr lang="en-US" b="0" dirty="0" smtClean="0"/>
              <a:t> (Formula)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infopath/2007/PartnerControls"/>
    <ds:schemaRef ds:uri="http://purl.org/dc/terms/"/>
    <ds:schemaRef ds:uri="http://purl.org/dc/elements/1.1/"/>
    <ds:schemaRef ds:uri="16c05727-aa75-4e4a-9b5f-8a80a1165891"/>
    <ds:schemaRef ds:uri="http://purl.org/dc/dcmitype/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1697</Words>
  <Application>Microsoft Office PowerPoint</Application>
  <PresentationFormat>Widescreen</PresentationFormat>
  <Paragraphs>266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Calibri (Body)</vt:lpstr>
      <vt:lpstr>Calibri Light</vt:lpstr>
      <vt:lpstr>Cambria Math</vt:lpstr>
      <vt:lpstr>CiscoSans ExtraLight</vt:lpstr>
      <vt:lpstr>Gill Sans SemiBold</vt:lpstr>
      <vt:lpstr>Times New Roman</vt:lpstr>
      <vt:lpstr>Wingdings</vt:lpstr>
      <vt:lpstr>Office Theme</vt:lpstr>
      <vt:lpstr>Fast Fourier Transform</vt:lpstr>
      <vt:lpstr>Contents</vt:lpstr>
      <vt:lpstr>Contents</vt:lpstr>
      <vt:lpstr>Part 1 – Signal analysis</vt:lpstr>
      <vt:lpstr>Discrete signal</vt:lpstr>
      <vt:lpstr>Fourier Transform (FT)</vt:lpstr>
      <vt:lpstr>Fourier Transform (other examples)</vt:lpstr>
      <vt:lpstr>Discrete Fourier Transform (DFT)</vt:lpstr>
      <vt:lpstr>DFT vs DTFT (Formula)</vt:lpstr>
      <vt:lpstr>Applications of Fourier Transform</vt:lpstr>
      <vt:lpstr>Advantages of Frequency Modulation (FM)</vt:lpstr>
      <vt:lpstr>Two Types of Modulation </vt:lpstr>
      <vt:lpstr>Noise Filtering</vt:lpstr>
      <vt:lpstr>Review some real examples #1 </vt:lpstr>
      <vt:lpstr>Review some real examples #2 </vt:lpstr>
      <vt:lpstr>Review some real examples #3 </vt:lpstr>
      <vt:lpstr>Part 2 – Algorithm analysis</vt:lpstr>
      <vt:lpstr>Disadvantages of DFT</vt:lpstr>
      <vt:lpstr>Complexity of DFT</vt:lpstr>
      <vt:lpstr>Fast Fourier Transform (FFT)</vt:lpstr>
      <vt:lpstr>Comparison of Complexities</vt:lpstr>
      <vt:lpstr>Butterfly algorithm</vt:lpstr>
      <vt:lpstr>Review an example</vt:lpstr>
      <vt:lpstr>Review an example</vt:lpstr>
      <vt:lpstr>Review an example</vt:lpstr>
      <vt:lpstr>Example to Proof</vt:lpstr>
      <vt:lpstr>Butterfly algorithm diagram</vt:lpstr>
      <vt:lpstr>Butterfly algorithm diagram</vt:lpstr>
      <vt:lpstr>Code review #1</vt:lpstr>
      <vt:lpstr>PowerPoint Presentation</vt:lpstr>
      <vt:lpstr>Code review #2</vt:lpstr>
      <vt:lpstr>Review some examples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2023-11-20T17:54:04Z</dcterms:created>
  <dcterms:modified xsi:type="dcterms:W3CDTF">2023-12-02T18:02:37Z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